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33"/>
  </p:notesMasterIdLst>
  <p:sldIdLst>
    <p:sldId id="256" r:id="rId5"/>
    <p:sldId id="257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28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57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45A2570-7517-4576-B836-E4E6D3E74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45A2570-7517-4576-B836-E4E6D3E74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969025"/>
          </a:xfrm>
        </p:spPr>
        <p:txBody>
          <a:bodyPr/>
          <a:lstStyle/>
          <a:p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วิชา โปรแกรมสำเร็จรูปทางสถิติ </a:t>
            </a:r>
            <a:b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(2204-2109)</a:t>
            </a:r>
            <a:endParaRPr lang="en-US" sz="6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3821" y="3017520"/>
            <a:ext cx="8322367" cy="1512115"/>
          </a:xfrm>
        </p:spPr>
        <p:txBody>
          <a:bodyPr/>
          <a:lstStyle/>
          <a:p>
            <a:pPr algn="r"/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4 การวัดแนวโน้มเข้าสู่ส่วนกลาง</a:t>
            </a:r>
          </a:p>
          <a:p>
            <a:pPr algn="r"/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Measures of Central Tendency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About">
            <a:extLst>
              <a:ext uri="{FF2B5EF4-FFF2-40B4-BE49-F238E27FC236}">
                <a16:creationId xmlns:a16="http://schemas.microsoft.com/office/drawing/2014/main" xmlns="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7370284" y="4870002"/>
            <a:ext cx="4402115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Asst. Prof. Juthawut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Chantharamalee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7370284" y="513890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dirty="0"/>
              <a:t>Assistant Professor in Computer Science                        (Chairperson of B.Sc. Program in Computer Science)              Office. </a:t>
            </a:r>
            <a:r>
              <a:rPr lang="en-US" sz="1200" dirty="0" err="1"/>
              <a:t>Suan</a:t>
            </a:r>
            <a:r>
              <a:rPr lang="en-US" sz="1200" dirty="0"/>
              <a:t> Dusit University, Phone. (+66) 2244-5691             Email. juthawut_cha@dusit.ac.th, jchantharamalee@gmail.com 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4.3</a:t>
            </a:r>
          </a:p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อาจารย์ต้องการศึกษาส่วนสูงของนิสิตกลุ่มหนึ่งที่มีทั้งหมด 100 คน ดังนี้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xmlns="" id="{3F41000D-38E3-4413-8380-6C13EEE93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197399"/>
              </p:ext>
            </p:extLst>
          </p:nvPr>
        </p:nvGraphicFramePr>
        <p:xfrm>
          <a:off x="936977" y="2743275"/>
          <a:ext cx="743938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231">
                  <a:extLst>
                    <a:ext uri="{9D8B030D-6E8A-4147-A177-3AD203B41FA5}">
                      <a16:colId xmlns:a16="http://schemas.microsoft.com/office/drawing/2014/main" xmlns="" val="1494281933"/>
                    </a:ext>
                  </a:extLst>
                </a:gridCol>
                <a:gridCol w="1383285">
                  <a:extLst>
                    <a:ext uri="{9D8B030D-6E8A-4147-A177-3AD203B41FA5}">
                      <a16:colId xmlns:a16="http://schemas.microsoft.com/office/drawing/2014/main" xmlns="" val="2078817805"/>
                    </a:ext>
                  </a:extLst>
                </a:gridCol>
                <a:gridCol w="18809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80932">
                  <a:extLst>
                    <a:ext uri="{9D8B030D-6E8A-4147-A177-3AD203B41FA5}">
                      <a16:colId xmlns:a16="http://schemas.microsoft.com/office/drawing/2014/main" xmlns="" val="1438312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ส่วนสูง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จุดกึ่งกลางชั้น </a:t>
                      </a:r>
                      <a:r>
                        <a:rPr lang="th-TH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(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)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en-US" sz="2400" b="1" i="1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1" baseline="-25000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endParaRPr lang="th-TH" sz="2400" b="1" i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464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150-154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1064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68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155-156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2041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793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160-164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4698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411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165-169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4008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9302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170-174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3096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2773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175-179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1416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180-185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16505</a:t>
                      </a:r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7292460"/>
                  </a:ext>
                </a:extLst>
              </a:tr>
            </a:tbl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07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3D 1">
                <a:extLst>
                  <a:ext uri="{FF2B5EF4-FFF2-40B4-BE49-F238E27FC236}">
                    <a16:creationId xmlns:a16="http://schemas.microsoft.com/office/drawing/2014/main" xmlns="" id="{5A57B11B-C3E6-477B-956C-A2827F3F14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27899" y="3612111"/>
                <a:ext cx="6303787" cy="584775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คะแนนเฉลี่ยของนิสิตกลุ่มนี้คือ  </a:t>
                </a:r>
                <a:r>
                  <a:rPr lang="en-US" sz="3200" b="1" u="sng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165.05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 เซนติเมตร   </a:t>
                </a:r>
                <a:endParaRPr lang="en-US" sz="3200" b="1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3D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A57B11B-C3E6-477B-956C-A2827F3F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899" y="3612111"/>
                <a:ext cx="6303787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9" y="2513485"/>
            <a:ext cx="105345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ส่วนสูงเฉลี่ยประชากร</a:t>
            </a:r>
            <a:r>
              <a:rPr lang="th-TH" sz="32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ประชากร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= 16505/100 = </a:t>
            </a:r>
            <a:r>
              <a:rPr lang="en-US" sz="36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165.05</a:t>
            </a:r>
            <a:r>
              <a:rPr lang="th-TH" sz="32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endParaRPr lang="th-TH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1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3020" y="2263489"/>
            <a:ext cx="1354097" cy="1018992"/>
          </a:xfrm>
          <a:prstGeom prst="rect">
            <a:avLst/>
          </a:prstGeom>
        </p:spPr>
      </p:pic>
      <p:sp>
        <p:nvSpPr>
          <p:cNvPr id="12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จากโจทย์ทำให้เราทราบว่าข้อมูลกลุ่มนี้เป็นข้อมูลประชากร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33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4.4</a:t>
            </a:r>
          </a:p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อาจารย์ทำการสุมนิสิตกลุ่มหนึ่งที่มีทั้งหมด 100 คน ดังนี้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xmlns="" id="{3F41000D-38E3-4413-8380-6C13EEE93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297176"/>
              </p:ext>
            </p:extLst>
          </p:nvPr>
        </p:nvGraphicFramePr>
        <p:xfrm>
          <a:off x="936977" y="2743277"/>
          <a:ext cx="5592612" cy="36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970">
                  <a:extLst>
                    <a:ext uri="{9D8B030D-6E8A-4147-A177-3AD203B41FA5}">
                      <a16:colId xmlns:a16="http://schemas.microsoft.com/office/drawing/2014/main" xmlns="" val="1494281933"/>
                    </a:ext>
                  </a:extLst>
                </a:gridCol>
                <a:gridCol w="2103642">
                  <a:extLst>
                    <a:ext uri="{9D8B030D-6E8A-4147-A177-3AD203B41FA5}">
                      <a16:colId xmlns:a16="http://schemas.microsoft.com/office/drawing/2014/main" xmlns="" val="2078817805"/>
                    </a:ext>
                  </a:extLst>
                </a:gridCol>
              </a:tblGrid>
              <a:tr h="521219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ส่วนสูง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4641364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150-154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6843665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155-156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7932887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160-164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4118281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165-169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930254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170-174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277344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175-179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180-185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7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3D 1">
                <a:extLst>
                  <a:ext uri="{FF2B5EF4-FFF2-40B4-BE49-F238E27FC236}">
                    <a16:creationId xmlns:a16="http://schemas.microsoft.com/office/drawing/2014/main" xmlns="" id="{5A57B11B-C3E6-477B-956C-A2827F3F14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27899" y="3612111"/>
                <a:ext cx="6303787" cy="584775"/>
              </a:xfrm>
              <a:prstGeom prst="rect">
                <a:avLst/>
              </a:prstGeom>
              <a:solidFill>
                <a:srgbClr val="002060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คะแนนเฉลี่ยของนิสิตกลุ่มนี้คือ  </a:t>
                </a:r>
                <a:r>
                  <a:rPr lang="en-US" sz="3200" b="1" u="sng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165.05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 เซนติเมตร   </a:t>
                </a:r>
                <a:endParaRPr lang="en-US" sz="3200" b="1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3D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A57B11B-C3E6-477B-956C-A2827F3F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899" y="3612111"/>
                <a:ext cx="6303787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9" y="2513485"/>
            <a:ext cx="105345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ส่วนสูงเฉลี่ย</a:t>
            </a:r>
            <a:r>
              <a:rPr lang="th-TH" sz="32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= 16505/100 = </a:t>
            </a:r>
            <a:r>
              <a:rPr lang="en-US" sz="36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165.05</a:t>
            </a:r>
            <a:r>
              <a:rPr lang="th-TH" sz="32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endParaRPr lang="th-TH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จากโจทย์ทำให้เราทราบว่าข้อมูลกลุ่มนี้เป็นข้อมูลประชากร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143" y="2169663"/>
            <a:ext cx="1739653" cy="126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76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762335" y="1432561"/>
            <a:ext cx="10931681" cy="136215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4.2.2  ค่าเฉลี่ยเรขาคณิต (</a:t>
            </a: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geometric mean)</a:t>
            </a:r>
          </a:p>
          <a:p>
            <a:r>
              <a:rPr lang="th-TH" sz="3600" b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เป็น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ค่ากลางของชนิดข้อมูลชนิดหนึ่ง โดยจะเขียนแทนด้วยสัญลักษณ์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“G.M.”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1776584" y="2794715"/>
            <a:ext cx="7288746" cy="17429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u="sng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 ข้อมูลไม่แบ่งกลุ่ม</a:t>
            </a: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1) ค่าเฉลี่ยเรขาคณิตประชากร (</a:t>
            </a:r>
            <a:r>
              <a:rPr lang="en-US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population geometric mean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endParaRPr lang="en-US" sz="32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026" name="Picture 2" descr="ผลการค้นหารูปภาพสำหรับ สูตร G.M.">
            <a:extLst>
              <a:ext uri="{FF2B5EF4-FFF2-40B4-BE49-F238E27FC236}">
                <a16:creationId xmlns:a16="http://schemas.microsoft.com/office/drawing/2014/main" xmlns="" id="{F0C31DB0-C4D2-4D5D-9E46-291793725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584" y="3998825"/>
            <a:ext cx="6026368" cy="2410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38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762335" y="1432561"/>
            <a:ext cx="10931681" cy="136215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4.2.2  ค่าเฉลี่ยเรขาคณิต (</a:t>
            </a: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geometric mean)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1878184" y="2159400"/>
            <a:ext cx="7288746" cy="17429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u="sng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 ข้อมูลไม่แบ่งกลุ่ม</a:t>
            </a: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2) ค่าเฉลี่ยเรขาคณิตตัวอย่าง (</a:t>
            </a:r>
            <a:r>
              <a:rPr lang="en-US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sample geometric mean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endParaRPr lang="en-US" sz="32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397D537-4331-437C-9620-2E2B2A10B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321" y="3429000"/>
            <a:ext cx="4319851" cy="185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2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762335" y="1432561"/>
            <a:ext cx="10931681" cy="136215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4.2.3  ค่าเฉลี่ยฮา</a:t>
            </a:r>
            <a:r>
              <a:rPr lang="th-TH" sz="40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ร์</a:t>
            </a: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มอน</a:t>
            </a:r>
            <a:r>
              <a:rPr lang="th-TH" sz="40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ิก</a:t>
            </a: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harmonic mean)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เป็นค่ากลางของชนิดข้อมูลชนิดหนึ่ง โดยจะเขียนแทนด้วยสัญลักษณ์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“H.M.”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1776584" y="2794715"/>
            <a:ext cx="7288746" cy="17429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u="sng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 ข้อมูลไม่แบ่งกลุ่ม</a:t>
            </a: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1) ค่าเฉลี่ยฮา</a:t>
            </a:r>
            <a:r>
              <a:rPr lang="th-TH" sz="3200" b="1" dirty="0" err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ร์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มอน</a:t>
            </a:r>
            <a:r>
              <a:rPr lang="th-TH" sz="3200" b="1" dirty="0" err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ิก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ประชากร (</a:t>
            </a:r>
            <a:r>
              <a:rPr lang="en-US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population harmonic mean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endParaRPr lang="en-US" sz="32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884505C8-E4B7-446A-A918-A7ADFD5EE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349" y="4108528"/>
            <a:ext cx="2656705" cy="134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8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762335" y="1432561"/>
            <a:ext cx="10931681" cy="136215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4.2.3  ค่าเฉลี่ยฮา</a:t>
            </a:r>
            <a:r>
              <a:rPr lang="th-TH" sz="40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ร์</a:t>
            </a: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มอน</a:t>
            </a:r>
            <a:r>
              <a:rPr lang="th-TH" sz="40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ิก</a:t>
            </a: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harmonic mean)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1765295" y="2165153"/>
            <a:ext cx="7288746" cy="17429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u="sng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 ข้อมูลไม่แบ่งกลุ่ม</a:t>
            </a: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2) ค่าเฉลี่ยฮา</a:t>
            </a:r>
            <a:r>
              <a:rPr lang="th-TH" sz="3200" b="1" dirty="0" err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ร์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มอน</a:t>
            </a:r>
            <a:r>
              <a:rPr lang="th-TH" sz="3200" b="1" dirty="0" err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ิก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(</a:t>
            </a:r>
            <a:r>
              <a:rPr lang="en-US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sample harmonic mean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endParaRPr lang="en-US" sz="32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2FAF1061-AFDB-4B62-955A-751DF2B1D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067" y="3538339"/>
            <a:ext cx="2619022" cy="1647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08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762335" y="1432560"/>
            <a:ext cx="10931681" cy="316201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4.2.4  ค่าเฉลี่ยถ่วงน้ำหนัก (</a:t>
            </a: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weighted mean)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เป็นค่ากลางของชนิดข้อมูลชนิดหนึ่ง ที่ให้น้ำหนักหรือความสำคัญของการเกิดข้อมูลแต่ละตัวไม่เท่ากัน ดังนั้นการหาค่าเฉลี่ยถ่วงน้ำหนักของข้อมูลที่เกิดมาพิจารณาด้วย ดังนี้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กำหนดให้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	</a:t>
            </a:r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แทนข้อมูลหน่วยที่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ของข้อมูลขนาด 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3,…, N </a:t>
            </a:r>
          </a:p>
          <a:p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W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แทนน้ำหนักหน่วยที่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ของข้อมูลขนาด 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3,…, N</a:t>
            </a:r>
          </a:p>
        </p:txBody>
      </p:sp>
      <p:pic>
        <p:nvPicPr>
          <p:cNvPr id="5122" name="Picture 2" descr="ผลการค้นหารูปภาพสำหรับ สูตร weighted mean">
            <a:extLst>
              <a:ext uri="{FF2B5EF4-FFF2-40B4-BE49-F238E27FC236}">
                <a16:creationId xmlns:a16="http://schemas.microsoft.com/office/drawing/2014/main" xmlns="" id="{15265092-995D-4D87-8EFB-A50E69118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8" y="4430660"/>
            <a:ext cx="2494846" cy="1989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5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4.11</a:t>
            </a:r>
          </a:p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เกรดเฉลี่ยของนิสิตสาขาสถิติคนหนึ่งเป็น ดังนี้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xmlns="" id="{3F41000D-38E3-4413-8380-6C13EEE93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058915"/>
              </p:ext>
            </p:extLst>
          </p:nvPr>
        </p:nvGraphicFramePr>
        <p:xfrm>
          <a:off x="925690" y="2597711"/>
          <a:ext cx="5057422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54">
                  <a:extLst>
                    <a:ext uri="{9D8B030D-6E8A-4147-A177-3AD203B41FA5}">
                      <a16:colId xmlns:a16="http://schemas.microsoft.com/office/drawing/2014/main" xmlns="" val="1494281933"/>
                    </a:ext>
                  </a:extLst>
                </a:gridCol>
                <a:gridCol w="669944">
                  <a:extLst>
                    <a:ext uri="{9D8B030D-6E8A-4147-A177-3AD203B41FA5}">
                      <a16:colId xmlns:a16="http://schemas.microsoft.com/office/drawing/2014/main" xmlns="" val="2078817805"/>
                    </a:ext>
                  </a:extLst>
                </a:gridCol>
                <a:gridCol w="713874">
                  <a:extLst>
                    <a:ext uri="{9D8B030D-6E8A-4147-A177-3AD203B41FA5}">
                      <a16:colId xmlns:a16="http://schemas.microsoft.com/office/drawing/2014/main" xmlns="" val="1453716981"/>
                    </a:ext>
                  </a:extLst>
                </a:gridCol>
                <a:gridCol w="7578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1344">
                  <a:extLst>
                    <a:ext uri="{9D8B030D-6E8A-4147-A177-3AD203B41FA5}">
                      <a16:colId xmlns:a16="http://schemas.microsoft.com/office/drawing/2014/main" xmlns="" val="1438312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รายวิชา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W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เกรด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endParaRPr lang="th-TH" sz="2400" b="1" i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W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endParaRPr lang="th-TH" sz="2400" b="1" i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464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แคลคูลัส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B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68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สถิติ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B+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3.5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10.5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793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เคมีเบื้องต้น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C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2.0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6.0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411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ปฏิบัติการเคมีเบื้องต้น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C+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2.5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2.5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9302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มนุษย์กับสังคม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A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8.0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2773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จิตวิทยา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B+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3.5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7.0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ภาษาอังกฤษ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43.0</a:t>
                      </a:r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7292460"/>
                  </a:ext>
                </a:extLst>
              </a:tr>
            </a:tbl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146" name="Picture 2" descr="ผลการค้นหารูปภาพสำหรับ สูตร weighted mean">
            <a:extLst>
              <a:ext uri="{FF2B5EF4-FFF2-40B4-BE49-F238E27FC236}">
                <a16:creationId xmlns:a16="http://schemas.microsoft.com/office/drawing/2014/main" xmlns="" id="{C13C8AB3-923C-4045-A266-2059E585D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716" y="3176826"/>
            <a:ext cx="2565812" cy="204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xmlns="" id="{BA300AE6-A8D4-4D72-A4A2-ACD92181D1E4}"/>
              </a:ext>
            </a:extLst>
          </p:cNvPr>
          <p:cNvSpPr txBox="1">
            <a:spLocks/>
          </p:cNvSpPr>
          <p:nvPr/>
        </p:nvSpPr>
        <p:spPr>
          <a:xfrm>
            <a:off x="6488229" y="2165153"/>
            <a:ext cx="2565812" cy="17429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B5B56A77-A30F-4ED3-859F-5473889CDCFF}"/>
              </a:ext>
            </a:extLst>
          </p:cNvPr>
          <p:cNvSpPr txBox="1">
            <a:spLocks/>
          </p:cNvSpPr>
          <p:nvPr/>
        </p:nvSpPr>
        <p:spPr>
          <a:xfrm>
            <a:off x="9016753" y="3242230"/>
            <a:ext cx="2332571" cy="17429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 43.0/17 =2.52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xmlns="" id="{44383E54-EAF4-4335-9514-B7EDD1A4DA9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40802" y="5222980"/>
                <a:ext cx="4473424" cy="523220"/>
              </a:xfrm>
              <a:prstGeom prst="rect">
                <a:avLst/>
              </a:prstGeom>
              <a:solidFill>
                <a:srgbClr val="002060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ค่าเฉลี่ยถ่วงน้ำหนักของนิสิตคนนี้คือ  </a:t>
                </a:r>
                <a:r>
                  <a:rPr lang="en-US" sz="2800" b="1" u="sng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2.52</a:t>
                </a:r>
                <a:endParaRPr lang="en-US" sz="2800" b="1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id="{44383E54-EAF4-4335-9514-B7EDD1A4D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802" y="5222980"/>
                <a:ext cx="4473424" cy="523220"/>
              </a:xfrm>
              <a:prstGeom prst="rect">
                <a:avLst/>
              </a:prstGeom>
              <a:blipFill>
                <a:blip r:embed="rId3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770A8A7-1CB9-4EC4-9328-ABA22D17D888}"/>
              </a:ext>
            </a:extLst>
          </p:cNvPr>
          <p:cNvSpPr/>
          <p:nvPr/>
        </p:nvSpPr>
        <p:spPr>
          <a:xfrm>
            <a:off x="2514600" y="5850950"/>
            <a:ext cx="765810" cy="373882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0CA199B-7CA0-40FA-827A-84D68DD0E6CF}"/>
              </a:ext>
            </a:extLst>
          </p:cNvPr>
          <p:cNvSpPr/>
          <p:nvPr/>
        </p:nvSpPr>
        <p:spPr>
          <a:xfrm>
            <a:off x="5019746" y="5876409"/>
            <a:ext cx="765810" cy="373882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628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4.1 ความหมายของการวัดแนวโน้มเข้าสู่ส่วนกลาง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เป็นการวัดค่าข้อมูลเพื่อใช้เป็นตัวแทนของข้อมูล ตัวแทนที่ดีของข้อมูลควรอธิบายลักษณะของข้อมูลทั้งหมดได้ เช่น ค่าเฉลี่ย </a:t>
            </a:r>
            <a:r>
              <a:rPr lang="th-TH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มัธย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ฐาน ฐานนิยม เป็นต้น</a:t>
            </a:r>
            <a:endParaRPr lang="th-TH" sz="3600" b="1" dirty="0">
              <a:solidFill>
                <a:srgbClr val="00B05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just"/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0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4.3  ค่ามัธยฐาน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Median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589374" y="1432933"/>
            <a:ext cx="10931681" cy="316201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เป็นการวัดแนวโน้มเข้าสู่ส่วนกลางชนิดหนึ่ง ซึ่งจะแสดงข้อมูลที่อยู่ตรงกลางของข้อมูลทั้งหมด ซึ่งได้ทำการเรียงลำดับ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sorted data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เรียบร้อยแล้ว 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เขียนแทนด้วยสัญลักษณ์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“Med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หรือ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 ”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r>
              <a:rPr lang="th-TH" sz="3600" b="1" u="sng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กรณีข้อมูลไม่แบ่งกลุ่ม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กำหนดให้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	</a:t>
            </a:r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Xi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แทนจำนวนประชากรทั้งหมด</a:t>
            </a:r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fi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แทนจำนวนตัวอย่างทั้งหมด</a:t>
            </a:r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47B16CE3-4273-46D3-B354-997827CC99DA}"/>
              </a:ext>
            </a:extLst>
          </p:cNvPr>
          <p:cNvCxnSpPr>
            <a:cxnSpLocks/>
          </p:cNvCxnSpPr>
          <p:nvPr/>
        </p:nvCxnSpPr>
        <p:spPr>
          <a:xfrm>
            <a:off x="5136445" y="2562579"/>
            <a:ext cx="24835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DF603C8-9BAE-456D-AA26-CA68CA924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10" y="5535156"/>
            <a:ext cx="2137227" cy="7183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3D 1">
                <a:extLst>
                  <a:ext uri="{FF2B5EF4-FFF2-40B4-BE49-F238E27FC236}">
                    <a16:creationId xmlns:a16="http://schemas.microsoft.com/office/drawing/2014/main" xmlns="" id="{CED77C49-2D0B-4FCE-898B-0402D3BB6D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4434" y="4763650"/>
                <a:ext cx="2879827" cy="600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h-TH" sz="28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SP SUAN DUSIT" panose="02000000000000000000" pitchFamily="2" charset="0"/>
                        </a:rPr>
                        <m:t>ข้อมูลที่ไม่แจกแจงความถี่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6" name="TextBox 3D 1">
                <a:extLst>
                  <a:ext uri="{FF2B5EF4-FFF2-40B4-BE49-F238E27FC236}">
                    <a16:creationId xmlns:a16="http://schemas.microsoft.com/office/drawing/2014/main" id="{CED77C49-2D0B-4FCE-898B-0402D3BB6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34" y="4763650"/>
                <a:ext cx="2879827" cy="6006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848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4.12</a:t>
            </a:r>
          </a:p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จงหาค่ามัธยฐานจากข้อมูลต่อไปนี้</a:t>
            </a:r>
          </a:p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85	59	70	35	42	66	91	47	73	55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xmlns="" id="{BA300AE6-A8D4-4D72-A4A2-ACD92181D1E4}"/>
              </a:ext>
            </a:extLst>
          </p:cNvPr>
          <p:cNvSpPr txBox="1">
            <a:spLocks/>
          </p:cNvSpPr>
          <p:nvPr/>
        </p:nvSpPr>
        <p:spPr>
          <a:xfrm>
            <a:off x="6488229" y="2165153"/>
            <a:ext cx="2565812" cy="17429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B5B56A77-A30F-4ED3-859F-5473889CDCFF}"/>
              </a:ext>
            </a:extLst>
          </p:cNvPr>
          <p:cNvSpPr txBox="1">
            <a:spLocks/>
          </p:cNvSpPr>
          <p:nvPr/>
        </p:nvSpPr>
        <p:spPr>
          <a:xfrm>
            <a:off x="835378" y="3111162"/>
            <a:ext cx="9994657" cy="17429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จัดเรียงข้อมูลจากน้อยไปมาก</a:t>
            </a:r>
          </a:p>
          <a:p>
            <a:r>
              <a:rPr lang="th-TH" sz="32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	35	42	47	55	59	60	70	73	85	9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ลำดับ</a:t>
            </a: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b="1" i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	 2	 3	 4	 5	 6	 7	 8	9	10 </a:t>
            </a:r>
            <a:endParaRPr lang="en-US" sz="3200" b="1" i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770A8A7-1CB9-4EC4-9328-ABA22D17D888}"/>
              </a:ext>
            </a:extLst>
          </p:cNvPr>
          <p:cNvSpPr/>
          <p:nvPr/>
        </p:nvSpPr>
        <p:spPr>
          <a:xfrm>
            <a:off x="6096000" y="5290506"/>
            <a:ext cx="898454" cy="50935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0CA199B-7CA0-40FA-827A-84D68DD0E6CF}"/>
              </a:ext>
            </a:extLst>
          </p:cNvPr>
          <p:cNvSpPr/>
          <p:nvPr/>
        </p:nvSpPr>
        <p:spPr>
          <a:xfrm>
            <a:off x="5330190" y="3721182"/>
            <a:ext cx="1578610" cy="52344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xmlns="" id="{1503FEC2-197C-4B02-923A-C21BF1344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4.3  ค่ามัธยฐาน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Median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xmlns="" id="{378B6E8E-1D4A-446B-80C8-F3959838CCDB}"/>
              </a:ext>
            </a:extLst>
          </p:cNvPr>
          <p:cNvSpPr txBox="1">
            <a:spLocks/>
          </p:cNvSpPr>
          <p:nvPr/>
        </p:nvSpPr>
        <p:spPr>
          <a:xfrm>
            <a:off x="1253068" y="4666402"/>
            <a:ext cx="7236176" cy="17429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∴ มัธยฐานของข้อมูลชุดนี้คือ </a:t>
            </a:r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 59+66 /2 =   62.5  </a:t>
            </a: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คะแนน</a:t>
            </a:r>
            <a:endParaRPr lang="en-US" sz="32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A032216C-C389-41D7-A4DF-244EF193E6F6}"/>
              </a:ext>
            </a:extLst>
          </p:cNvPr>
          <p:cNvCxnSpPr>
            <a:cxnSpLocks/>
          </p:cNvCxnSpPr>
          <p:nvPr/>
        </p:nvCxnSpPr>
        <p:spPr>
          <a:xfrm>
            <a:off x="5318901" y="4395468"/>
            <a:ext cx="0" cy="643467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6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4.3  ค่ามัธยฐาน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Median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589374" y="1432933"/>
            <a:ext cx="10931681" cy="231175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กรณีข้อมูลแบ่งกลุ่ม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กำหนดให้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	</a:t>
            </a:r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แทนข้อมูลหน่วยที่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ของข้อมูลขนาด 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3,…, N </a:t>
            </a:r>
          </a:p>
          <a:p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W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แทนน้ำหนักหน่วยที่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ของข้อมูลขนาด 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3,…, N</a:t>
            </a:r>
          </a:p>
          <a:p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c   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แทนจำนวนอ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ัตร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ภาคชั้น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FCBA083-C6BA-402D-A71A-578480326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883" y="4664299"/>
            <a:ext cx="1646131" cy="602243"/>
          </a:xfrm>
          <a:prstGeom prst="rect">
            <a:avLst/>
          </a:prstGeom>
        </p:spPr>
      </p:pic>
      <p:pic>
        <p:nvPicPr>
          <p:cNvPr id="7174" name="Picture 6">
            <a:extLst>
              <a:ext uri="{FF2B5EF4-FFF2-40B4-BE49-F238E27FC236}">
                <a16:creationId xmlns:a16="http://schemas.microsoft.com/office/drawing/2014/main" xmlns="" id="{58B5A368-8336-45DA-A3E1-2328618A4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934" y="4193100"/>
            <a:ext cx="3705066" cy="134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3D 1">
                <a:extLst>
                  <a:ext uri="{FF2B5EF4-FFF2-40B4-BE49-F238E27FC236}">
                    <a16:creationId xmlns:a16="http://schemas.microsoft.com/office/drawing/2014/main" xmlns="" id="{E6C68E4B-32E2-43AE-AAC2-005FCF4468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5408" y="3829182"/>
                <a:ext cx="2879827" cy="600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h-TH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SP SUAN DUSIT" panose="02000000000000000000" pitchFamily="2" charset="0"/>
                        </a:rPr>
                        <m:t>ข้อมูลที่แจกแจงความถี่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8" name="TextBox 3D 1">
                <a:extLst>
                  <a:ext uri="{FF2B5EF4-FFF2-40B4-BE49-F238E27FC236}">
                    <a16:creationId xmlns:a16="http://schemas.microsoft.com/office/drawing/2014/main" id="{E6C68E4B-32E2-43AE-AAC2-005FCF4468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08" y="3829182"/>
                <a:ext cx="2879827" cy="6006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3D 1">
                <a:extLst>
                  <a:ext uri="{FF2B5EF4-FFF2-40B4-BE49-F238E27FC236}">
                    <a16:creationId xmlns:a16="http://schemas.microsoft.com/office/drawing/2014/main" xmlns="" id="{35FF83F7-407D-4AA4-8F55-143EB54B14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83118" y="4554210"/>
                <a:ext cx="53738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SP SUAN DUSIT" panose="02000000000000000000" pitchFamily="2" charset="0"/>
                        </a:rPr>
                        <m:t>,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9" name="TextBox 3D 1">
                <a:extLst>
                  <a:ext uri="{FF2B5EF4-FFF2-40B4-BE49-F238E27FC236}">
                    <a16:creationId xmlns:a16="http://schemas.microsoft.com/office/drawing/2014/main" id="{35FF83F7-407D-4AA4-8F55-143EB54B1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118" y="4554210"/>
                <a:ext cx="537383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1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4.13</a:t>
            </a:r>
          </a:p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อาจารย์ต้องการศึกษาส่วนสูงของนิสิตกลุ่มหนึ่งที่มีทั้งหมด 100 คน ดังนี้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xmlns="" id="{3F41000D-38E3-4413-8380-6C13EEE93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370872"/>
              </p:ext>
            </p:extLst>
          </p:nvPr>
        </p:nvGraphicFramePr>
        <p:xfrm>
          <a:off x="936978" y="2597711"/>
          <a:ext cx="7640965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822">
                  <a:extLst>
                    <a:ext uri="{9D8B030D-6E8A-4147-A177-3AD203B41FA5}">
                      <a16:colId xmlns:a16="http://schemas.microsoft.com/office/drawing/2014/main" xmlns="" val="1494281933"/>
                    </a:ext>
                  </a:extLst>
                </a:gridCol>
                <a:gridCol w="1284514">
                  <a:extLst>
                    <a:ext uri="{9D8B030D-6E8A-4147-A177-3AD203B41FA5}">
                      <a16:colId xmlns:a16="http://schemas.microsoft.com/office/drawing/2014/main" xmlns="" val="2078817805"/>
                    </a:ext>
                  </a:extLst>
                </a:gridCol>
                <a:gridCol w="1230086">
                  <a:extLst>
                    <a:ext uri="{9D8B030D-6E8A-4147-A177-3AD203B41FA5}">
                      <a16:colId xmlns:a16="http://schemas.microsoft.com/office/drawing/2014/main" xmlns="" val="1163566892"/>
                    </a:ext>
                  </a:extLst>
                </a:gridCol>
                <a:gridCol w="16437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1438312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ส่วนสูง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ขอบเขตชั้นบน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 (</a:t>
                      </a:r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0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)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จุดกึ่งกลางชั้น (</a:t>
                      </a:r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0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)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ความถี่สะสมแบบน้อยกว่า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464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150-154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68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155-156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156.5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793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160-164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49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411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165-169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169.5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73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9302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170-174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91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2773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175-179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99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180-185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100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7292460"/>
                  </a:ext>
                </a:extLst>
              </a:tr>
            </a:tbl>
          </a:graphicData>
        </a:graphic>
      </p:graphicFrame>
      <p:sp>
        <p:nvSpPr>
          <p:cNvPr id="8" name="Title 3">
            <a:extLst>
              <a:ext uri="{FF2B5EF4-FFF2-40B4-BE49-F238E27FC236}">
                <a16:creationId xmlns:a16="http://schemas.microsoft.com/office/drawing/2014/main" xmlns="" id="{4D0C4DF0-5040-4253-AB62-02F9EDEAC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4.3  ค่ามัธยฐาน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Median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1B281762-3B9C-424E-9D54-A5099C3B13E1}"/>
              </a:ext>
            </a:extLst>
          </p:cNvPr>
          <p:cNvSpPr txBox="1">
            <a:spLocks/>
          </p:cNvSpPr>
          <p:nvPr/>
        </p:nvSpPr>
        <p:spPr>
          <a:xfrm>
            <a:off x="9016753" y="3242230"/>
            <a:ext cx="2816018" cy="17429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Med=N/2= 100/2 =50</a:t>
            </a:r>
          </a:p>
        </p:txBody>
      </p:sp>
    </p:spTree>
    <p:extLst>
      <p:ext uri="{BB962C8B-B14F-4D97-AF65-F5344CB8AC3E}">
        <p14:creationId xmlns:p14="http://schemas.microsoft.com/office/powerpoint/2010/main" val="103913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02720" y="1318388"/>
            <a:ext cx="1099739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ขั้นตอนสำหรับการหามัธยฐานประชากร เป็นดังนี้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หาตำแหน่งกลางของข้อมูลจาก 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N/2= 100/2 =50</a:t>
            </a:r>
          </a:p>
          <a:p>
            <a:pPr algn="thaiDist"/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หมายความคือ มีข้อมูลทั้งหมด 50 ข้อมูลที่มีค่าน้อยกว่ามัธยฐานและมีข้อมูลทั้งหมด 50 ข้อมูลที่มีค่ามากกว่ามัธยฐาน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หามัธยฐานประชากรจากการเทียบบัญญัติไตรยางศ์ดังนี้</a:t>
            </a:r>
          </a:p>
          <a:p>
            <a:pPr algn="thaiDist"/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จะได้ว่า	169.5 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–X	= 23/24</a:t>
            </a:r>
          </a:p>
          <a:p>
            <a:pPr algn="thaiDist"/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      X = 169.5-0.96</a:t>
            </a:r>
          </a:p>
          <a:p>
            <a:pPr algn="thaiDist"/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= 168.54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xmlns="" id="{4D0C4DF0-5040-4253-AB62-02F9EDEAC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4.3  ค่ามัธยฐาน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Median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1B281762-3B9C-424E-9D54-A5099C3B13E1}"/>
              </a:ext>
            </a:extLst>
          </p:cNvPr>
          <p:cNvSpPr txBox="1">
            <a:spLocks/>
          </p:cNvSpPr>
          <p:nvPr/>
        </p:nvSpPr>
        <p:spPr>
          <a:xfrm>
            <a:off x="7021287" y="4042076"/>
            <a:ext cx="1110342" cy="54135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ผลต่าง</a:t>
            </a:r>
            <a:endParaRPr lang="en-US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73-50=23</a:t>
            </a: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xmlns="" id="{72D49A35-630C-408C-8791-23BFC913D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464667"/>
              </p:ext>
            </p:extLst>
          </p:nvPr>
        </p:nvGraphicFramePr>
        <p:xfrm>
          <a:off x="2601686" y="3085437"/>
          <a:ext cx="3853543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514">
                  <a:extLst>
                    <a:ext uri="{9D8B030D-6E8A-4147-A177-3AD203B41FA5}">
                      <a16:colId xmlns:a16="http://schemas.microsoft.com/office/drawing/2014/main" xmlns="" val="3146961899"/>
                    </a:ext>
                  </a:extLst>
                </a:gridCol>
                <a:gridCol w="2569029">
                  <a:extLst>
                    <a:ext uri="{9D8B030D-6E8A-4147-A177-3AD203B41FA5}">
                      <a16:colId xmlns:a16="http://schemas.microsoft.com/office/drawing/2014/main" xmlns="" val="3595049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ขอบเขตชั้นบน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ความถี่สะสมแบบน้อยกว่า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0059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6627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8136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8638521"/>
                  </a:ext>
                </a:extLst>
              </a:tr>
            </a:tbl>
          </a:graphicData>
        </a:graphic>
      </p:graphicFrame>
      <p:sp>
        <p:nvSpPr>
          <p:cNvPr id="3" name="วงเล็บปีกกาขวา 2">
            <a:extLst>
              <a:ext uri="{FF2B5EF4-FFF2-40B4-BE49-F238E27FC236}">
                <a16:creationId xmlns:a16="http://schemas.microsoft.com/office/drawing/2014/main" xmlns="" id="{20E4E03A-9B89-4925-8AA7-E068DD719454}"/>
              </a:ext>
            </a:extLst>
          </p:cNvPr>
          <p:cNvSpPr/>
          <p:nvPr/>
        </p:nvSpPr>
        <p:spPr>
          <a:xfrm>
            <a:off x="6574972" y="4035669"/>
            <a:ext cx="326572" cy="554173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0000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xmlns="" id="{EA5C8A5E-D589-4BCB-97FA-2F0BD83DE9DA}"/>
              </a:ext>
            </a:extLst>
          </p:cNvPr>
          <p:cNvSpPr txBox="1">
            <a:spLocks/>
          </p:cNvSpPr>
          <p:nvPr/>
        </p:nvSpPr>
        <p:spPr>
          <a:xfrm>
            <a:off x="8490859" y="3889705"/>
            <a:ext cx="1110342" cy="54135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4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ผลต่าง</a:t>
            </a:r>
            <a:endParaRPr lang="en-US" sz="24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73-49=24</a:t>
            </a:r>
          </a:p>
        </p:txBody>
      </p:sp>
      <p:sp>
        <p:nvSpPr>
          <p:cNvPr id="12" name="วงเล็บปีกกาขวา 11">
            <a:extLst>
              <a:ext uri="{FF2B5EF4-FFF2-40B4-BE49-F238E27FC236}">
                <a16:creationId xmlns:a16="http://schemas.microsoft.com/office/drawing/2014/main" xmlns="" id="{5AC5CFA1-EBF2-42EF-8494-B0212D1531A4}"/>
              </a:ext>
            </a:extLst>
          </p:cNvPr>
          <p:cNvSpPr/>
          <p:nvPr/>
        </p:nvSpPr>
        <p:spPr>
          <a:xfrm>
            <a:off x="8196943" y="3622012"/>
            <a:ext cx="326572" cy="961423"/>
          </a:xfrm>
          <a:prstGeom prst="righ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0000"/>
              </a:solidFill>
            </a:endParaRP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xmlns="" id="{F1F6F3D9-32F6-4C4D-95CE-2F97AEB66205}"/>
              </a:ext>
            </a:extLst>
          </p:cNvPr>
          <p:cNvSpPr txBox="1">
            <a:spLocks/>
          </p:cNvSpPr>
          <p:nvPr/>
        </p:nvSpPr>
        <p:spPr>
          <a:xfrm>
            <a:off x="919845" y="3908397"/>
            <a:ext cx="1110342" cy="54135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ผลต่าง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169.5-X</a:t>
            </a:r>
          </a:p>
        </p:txBody>
      </p:sp>
      <p:sp>
        <p:nvSpPr>
          <p:cNvPr id="14" name="วงเล็บปีกกาขวา 13">
            <a:extLst>
              <a:ext uri="{FF2B5EF4-FFF2-40B4-BE49-F238E27FC236}">
                <a16:creationId xmlns:a16="http://schemas.microsoft.com/office/drawing/2014/main" xmlns="" id="{B9494012-682A-45EB-8687-5FBB9C051A88}"/>
              </a:ext>
            </a:extLst>
          </p:cNvPr>
          <p:cNvSpPr/>
          <p:nvPr/>
        </p:nvSpPr>
        <p:spPr>
          <a:xfrm rot="10800000">
            <a:off x="2047353" y="4042076"/>
            <a:ext cx="326572" cy="599018"/>
          </a:xfrm>
          <a:prstGeom prst="rightBrac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3D 1">
                <a:extLst>
                  <a:ext uri="{FF2B5EF4-FFF2-40B4-BE49-F238E27FC236}">
                    <a16:creationId xmlns:a16="http://schemas.microsoft.com/office/drawing/2014/main" xmlns="" id="{4BE59805-6DBB-4433-BD42-ED66446B58F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78086" y="5630984"/>
                <a:ext cx="3320143" cy="46166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24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มัธยฐานของข้อมูลชุดนี้คือ </a:t>
                </a:r>
                <a:r>
                  <a:rPr lang="en-US" sz="24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168.54</a:t>
                </a:r>
                <a:endParaRPr lang="en-US" sz="2400" b="1" dirty="0">
                  <a:solidFill>
                    <a:schemeClr val="tx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5" name="TextBox 3D 1">
                <a:extLst>
                  <a:ext uri="{FF2B5EF4-FFF2-40B4-BE49-F238E27FC236}">
                    <a16:creationId xmlns:a16="http://schemas.microsoft.com/office/drawing/2014/main" id="{4BE59805-6DBB-4433-BD42-ED66446B5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086" y="5630984"/>
                <a:ext cx="3320143" cy="461665"/>
              </a:xfrm>
              <a:prstGeom prst="rect">
                <a:avLst/>
              </a:prstGeom>
              <a:blipFill>
                <a:blip r:embed="rId2"/>
                <a:stretch>
                  <a:fillRect t="-10667" b="-30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598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4.4  ฐานนิยม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Mode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589374" y="1432934"/>
            <a:ext cx="11101883" cy="27145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เป็นการวัดข้อมูลที่มีจำนวนซ้ำมากที่สุด เขียนแทนด้วยสัญลักษณ์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“Mod”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และในกรณีที่ข้อมูลมีจำนวนซ้ำสูงสุดมากกว่าหนึ่งตัว โดยที่ข้อมูลที่เหลือมีจำนวนซ้ำน้อยกว่าจะได้ว่าฐานนิยมคือข้อมูลที่มีจำนวนซ้ำสูงสุด แต่ถ้าข้อมูลชุดนั้นมีจำนวนซ้ำเท่ากันทุกตัวถือว่าข้อมูลชุดนั้นไม่มีฐานนิยม</a:t>
            </a:r>
          </a:p>
          <a:p>
            <a:r>
              <a:rPr lang="th-TH" sz="3600" b="1" u="sng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กรณีข้อมูลไม่แบ่งกลุ่ม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ฐานนิยมประชากรและตัวอย่างคือข้อมูลที่มีจำนวนซ้ำมากที่สุด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440CA9E4-BB63-4621-B30C-7C55DBE339DA}"/>
              </a:ext>
            </a:extLst>
          </p:cNvPr>
          <p:cNvSpPr txBox="1">
            <a:spLocks/>
          </p:cNvSpPr>
          <p:nvPr/>
        </p:nvSpPr>
        <p:spPr>
          <a:xfrm>
            <a:off x="604434" y="4147458"/>
            <a:ext cx="9900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4.14</a:t>
            </a:r>
          </a:p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คะแนนสอบนิสิตคณะแพทย์จำนวน 10 คน มีดังนี้</a:t>
            </a:r>
          </a:p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85	59	73	85	42	66	91	47	73	55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CE544DB7-1747-433D-B1F7-06BA7CAA3D4C}"/>
              </a:ext>
            </a:extLst>
          </p:cNvPr>
          <p:cNvSpPr/>
          <p:nvPr/>
        </p:nvSpPr>
        <p:spPr>
          <a:xfrm>
            <a:off x="3309257" y="5207762"/>
            <a:ext cx="533400" cy="50935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xmlns="" id="{B1F9512D-602E-442C-A6A3-9F4CF2FEC02E}"/>
              </a:ext>
            </a:extLst>
          </p:cNvPr>
          <p:cNvSpPr/>
          <p:nvPr/>
        </p:nvSpPr>
        <p:spPr>
          <a:xfrm>
            <a:off x="622031" y="5207762"/>
            <a:ext cx="533400" cy="50935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57BC7B9F-571A-4652-8DFB-A0BFA4FBAC97}"/>
              </a:ext>
            </a:extLst>
          </p:cNvPr>
          <p:cNvSpPr/>
          <p:nvPr/>
        </p:nvSpPr>
        <p:spPr>
          <a:xfrm>
            <a:off x="2451373" y="5207762"/>
            <a:ext cx="533400" cy="509356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0F6C9E44-DF04-411C-9B37-0046F1160EE9}"/>
              </a:ext>
            </a:extLst>
          </p:cNvPr>
          <p:cNvSpPr/>
          <p:nvPr/>
        </p:nvSpPr>
        <p:spPr>
          <a:xfrm>
            <a:off x="7916002" y="5170388"/>
            <a:ext cx="533400" cy="509356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3">
                <a:extLst>
                  <a:ext uri="{FF2B5EF4-FFF2-40B4-BE49-F238E27FC236}">
                    <a16:creationId xmlns:a16="http://schemas.microsoft.com/office/drawing/2014/main" xmlns="" id="{3B633326-EABA-49A2-93F1-A9DA0C4A96B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25663" y="5962930"/>
                <a:ext cx="4196166" cy="7477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 anchorCtr="0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en-US" sz="2800" kern="1200">
                    <a:solidFill>
                      <a:schemeClr val="bg2">
                        <a:lumMod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 </m:t>
                    </m:r>
                  </m:oMath>
                </a14:m>
                <a:r>
                  <a:rPr lang="th-TH" b="1" dirty="0">
                    <a:solidFill>
                      <a:schemeClr val="accent6">
                        <a:lumMod val="75000"/>
                      </a:schemeClr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ฐานนิยม (</a:t>
                </a: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Mode) </a:t>
                </a:r>
                <a:r>
                  <a:rPr lang="th-TH" b="1" dirty="0">
                    <a:solidFill>
                      <a:schemeClr val="accent6">
                        <a:lumMod val="75000"/>
                      </a:schemeClr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คือ 73 และ 85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Title 3">
                <a:extLst>
                  <a:ext uri="{FF2B5EF4-FFF2-40B4-BE49-F238E27FC236}">
                    <a16:creationId xmlns:a16="http://schemas.microsoft.com/office/drawing/2014/main" id="{3B633326-EABA-49A2-93F1-A9DA0C4A96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663" y="5962930"/>
                <a:ext cx="4196166" cy="747763"/>
              </a:xfrm>
              <a:prstGeom prst="rect">
                <a:avLst/>
              </a:prstGeom>
              <a:blipFill>
                <a:blip r:embed="rId2"/>
                <a:stretch>
                  <a:fillRect b="-406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60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4.4  ฐานนิยม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Mode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xmlns="" id="{CA007967-D2DC-4427-BC7F-1AB9DC57B54C}"/>
              </a:ext>
            </a:extLst>
          </p:cNvPr>
          <p:cNvSpPr txBox="1">
            <a:spLocks/>
          </p:cNvSpPr>
          <p:nvPr/>
        </p:nvSpPr>
        <p:spPr>
          <a:xfrm>
            <a:off x="589374" y="1432933"/>
            <a:ext cx="11395797" cy="29431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กรณีข้อมูลแบ่งกลุ่ม</a:t>
            </a:r>
          </a:p>
          <a:p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กำหนดให้ </a:t>
            </a:r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แทนขอบเขตชั้นล่างของข้อมูลที่มีค่ามากที่สุด</a:t>
            </a:r>
          </a:p>
          <a:p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       </a:t>
            </a:r>
            <a:r>
              <a:rPr lang="en-US" sz="32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แทนอันตรภาคชั้น</a:t>
            </a:r>
            <a:endParaRPr lang="en-US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     </a:t>
            </a:r>
            <a:r>
              <a:rPr lang="el-GR" sz="320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SP SUAN DUSIT" panose="02000000000000000000" pitchFamily="2" charset="0"/>
              </a:rPr>
              <a:t>Δ</a:t>
            </a:r>
            <a:r>
              <a:rPr lang="en-US" sz="3200" b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แทนผลต่างระหว่างความถี่ของชั้นที่มีความถี่มากที่สุดและความถี่ของชั้นที่มีอยู่ตำกว่า 1 ชั้น</a:t>
            </a:r>
            <a:endParaRPr lang="en-US" sz="32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SP SUAN DUSIT" panose="02000000000000000000" pitchFamily="2" charset="0"/>
              </a:rPr>
              <a:t>            </a:t>
            </a:r>
            <a:r>
              <a:rPr lang="el-GR" sz="320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SP SUAN DUSIT" panose="02000000000000000000" pitchFamily="2" charset="0"/>
              </a:rPr>
              <a:t>Δ</a:t>
            </a:r>
            <a:r>
              <a:rPr lang="en-US" sz="3200" b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แทนผลต่างระหว่างความถี่ของชั้นที่มีความถี่มากที่สุดและความถี่ของชั้นที่มีอยู่สูงกว่า 1 ชั้น</a:t>
            </a:r>
            <a:endParaRPr lang="en-US" sz="32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A0913F84-0BF7-46D6-AD0F-41B8CD207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942" y="4465764"/>
            <a:ext cx="3429001" cy="95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26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4.15</a:t>
            </a:r>
          </a:p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อาจารย์ต้องการศึกษาส่วนสูงของนิสิตกลุ่มหนึ่งที่มีทั้งหมด 100 คน ดังนี้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1B281762-3B9C-424E-9D54-A5099C3B13E1}"/>
              </a:ext>
            </a:extLst>
          </p:cNvPr>
          <p:cNvSpPr txBox="1">
            <a:spLocks/>
          </p:cNvSpPr>
          <p:nvPr/>
        </p:nvSpPr>
        <p:spPr>
          <a:xfrm>
            <a:off x="6930817" y="3388805"/>
            <a:ext cx="4531839" cy="255890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L</a:t>
            </a:r>
            <a:r>
              <a:rPr lang="th-TH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	=  159.5</a:t>
            </a:r>
            <a:endParaRPr lang="th-TH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th-TH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	=   7</a:t>
            </a:r>
          </a:p>
          <a:p>
            <a:r>
              <a:rPr lang="en-US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SP SUAN DUSIT" panose="02000000000000000000" pitchFamily="2" charset="0"/>
              </a:rPr>
              <a:t>  </a:t>
            </a:r>
            <a:r>
              <a:rPr lang="el-GR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SP SUAN DUSIT" panose="02000000000000000000" pitchFamily="2" charset="0"/>
              </a:rPr>
              <a:t>Δ</a:t>
            </a:r>
            <a:r>
              <a:rPr lang="en-US" b="1" baseline="-25000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th-TH" b="1" baseline="-25000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b="1" baseline="-25000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	</a:t>
            </a:r>
            <a:r>
              <a:rPr lang="en-US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  </a:t>
            </a:r>
            <a:r>
              <a:rPr lang="en-US" b="1" dirty="0" smtClean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29-13   = </a:t>
            </a:r>
            <a:r>
              <a:rPr lang="en-US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16</a:t>
            </a:r>
          </a:p>
          <a:p>
            <a:r>
              <a:rPr lang="en-US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SP SUAN DUSIT" panose="02000000000000000000" pitchFamily="2" charset="0"/>
              </a:rPr>
              <a:t>  </a:t>
            </a:r>
            <a:r>
              <a:rPr lang="el-GR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SP SUAN DUSIT" panose="02000000000000000000" pitchFamily="2" charset="0"/>
              </a:rPr>
              <a:t>Δ</a:t>
            </a:r>
            <a:r>
              <a:rPr lang="en-US" b="1" baseline="-25000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	</a:t>
            </a:r>
            <a:r>
              <a:rPr lang="en-US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  </a:t>
            </a:r>
            <a:r>
              <a:rPr lang="en-US" b="1" smtClean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29-24  = </a:t>
            </a:r>
            <a:r>
              <a:rPr lang="en-US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</a:t>
            </a:r>
          </a:p>
          <a:p>
            <a:r>
              <a:rPr lang="en-US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Mo	= 159.5 + 7() (16/16+5) </a:t>
            </a:r>
          </a:p>
          <a:p>
            <a:r>
              <a:rPr lang="en-US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 = 159.5 +5.33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xmlns="" id="{F3048DCF-2D00-48C8-A228-212C5F9C2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4.4  ฐานนิยม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Mode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xmlns="" id="{FB018875-86AE-4395-99F1-4F8ECB96D7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409118"/>
              </p:ext>
            </p:extLst>
          </p:nvPr>
        </p:nvGraphicFramePr>
        <p:xfrm>
          <a:off x="957942" y="2782252"/>
          <a:ext cx="5431165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822">
                  <a:extLst>
                    <a:ext uri="{9D8B030D-6E8A-4147-A177-3AD203B41FA5}">
                      <a16:colId xmlns:a16="http://schemas.microsoft.com/office/drawing/2014/main" xmlns="" val="4103226765"/>
                    </a:ext>
                  </a:extLst>
                </a:gridCol>
                <a:gridCol w="1284514">
                  <a:extLst>
                    <a:ext uri="{9D8B030D-6E8A-4147-A177-3AD203B41FA5}">
                      <a16:colId xmlns:a16="http://schemas.microsoft.com/office/drawing/2014/main" xmlns="" val="1124391934"/>
                    </a:ext>
                  </a:extLst>
                </a:gridCol>
                <a:gridCol w="1230086">
                  <a:extLst>
                    <a:ext uri="{9D8B030D-6E8A-4147-A177-3AD203B41FA5}">
                      <a16:colId xmlns:a16="http://schemas.microsoft.com/office/drawing/2014/main" xmlns="" val="1471146986"/>
                    </a:ext>
                  </a:extLst>
                </a:gridCol>
                <a:gridCol w="1643743">
                  <a:extLst>
                    <a:ext uri="{9D8B030D-6E8A-4147-A177-3AD203B41FA5}">
                      <a16:colId xmlns:a16="http://schemas.microsoft.com/office/drawing/2014/main" xmlns="" val="255475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ส่วนสูง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ขอบเขตชั้นล่าง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 (</a:t>
                      </a:r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0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)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จุดกึ่งกลางชั้น (</a:t>
                      </a:r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0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)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5207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150-154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149.5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301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155-156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154.5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8941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160-164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688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165-169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164.5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509764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170-174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249304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175-179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719696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180-185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6667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5219671"/>
                  </a:ext>
                </a:extLst>
              </a:tr>
            </a:tbl>
          </a:graphicData>
        </a:graphic>
      </p:graphicFrame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BF08336E-2BFA-4A35-9C72-6134A5430E4C}"/>
              </a:ext>
            </a:extLst>
          </p:cNvPr>
          <p:cNvSpPr/>
          <p:nvPr/>
        </p:nvSpPr>
        <p:spPr>
          <a:xfrm>
            <a:off x="3897085" y="4071256"/>
            <a:ext cx="457201" cy="415775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3D 1">
                <a:extLst>
                  <a:ext uri="{FF2B5EF4-FFF2-40B4-BE49-F238E27FC236}">
                    <a16:creationId xmlns:a16="http://schemas.microsoft.com/office/drawing/2014/main" xmlns="" id="{0B86644B-B972-4B01-BC99-1A3E875AFA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96743" y="5947707"/>
                <a:ext cx="3701143" cy="5232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28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ฐานนิยมของข้อมูลชุดนี้คือ </a:t>
                </a:r>
                <a:r>
                  <a:rPr lang="en-US" sz="28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2800" b="1" u="sng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164.83</a:t>
                </a:r>
                <a:endParaRPr lang="en-US" sz="2800" b="1" dirty="0">
                  <a:solidFill>
                    <a:schemeClr val="tx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TextBox 3D 1">
                <a:extLst>
                  <a:ext uri="{FF2B5EF4-FFF2-40B4-BE49-F238E27FC236}">
                    <a16:creationId xmlns:a16="http://schemas.microsoft.com/office/drawing/2014/main" id="{0B86644B-B972-4B01-BC99-1A3E875AF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743" y="5947707"/>
                <a:ext cx="3701143" cy="523220"/>
              </a:xfrm>
              <a:prstGeom prst="rect">
                <a:avLst/>
              </a:prstGeom>
              <a:blipFill>
                <a:blip r:embed="rId2"/>
                <a:stretch>
                  <a:fillRect t="-12791" r="-1318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2">
            <a:extLst>
              <a:ext uri="{FF2B5EF4-FFF2-40B4-BE49-F238E27FC236}">
                <a16:creationId xmlns:a16="http://schemas.microsoft.com/office/drawing/2014/main" xmlns="" id="{E43798EA-E882-41AA-A42D-064D52A68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34" y="2803141"/>
            <a:ext cx="2093438" cy="585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8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Thank You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th-TH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จบการนำเสนอ              </a:t>
            </a:r>
            <a:r>
              <a:rPr lang="en-US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Any Question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Tell Me Button Close-up" descr="Tell Me butt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181" y="2350333"/>
            <a:ext cx="1269672" cy="118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695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เป็นการวัดแนวโน้มเข้าสู่ส่วนกลางวิธีหนึ่งที่นิยมใช้กันมากที่สุด เนื่องจากการคำนวณไม่ยุ่งยากและเข้าใจง่าย ค่าเฉลี่ยมีหลายประเภท ดังนี้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750317" y="2746206"/>
            <a:ext cx="7288746" cy="75921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4.2.1  ค่าเฉลี่ยเลขคณิต (</a:t>
            </a: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arithmetic mean)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1686273" y="3517652"/>
            <a:ext cx="7288746" cy="27438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ข้อมูลแบ่งกลุ่ม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group date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ข้อมูลไม่แบ่งกลุ่ม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ungroup date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</a:t>
            </a:r>
          </a:p>
          <a:p>
            <a:r>
              <a:rPr lang="en-US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1) </a:t>
            </a:r>
            <a:r>
              <a:rPr lang="th-TH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ข้อมูลของประชากร (</a:t>
            </a:r>
            <a:r>
              <a:rPr lang="en-US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population date</a:t>
            </a:r>
            <a:r>
              <a:rPr lang="th-TH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r>
              <a:rPr lang="en-US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2) </a:t>
            </a:r>
            <a:r>
              <a:rPr lang="th-TH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ข้อมูลตัวอย่าง (</a:t>
            </a:r>
            <a:r>
              <a:rPr lang="en-US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sample date</a:t>
            </a:r>
            <a:r>
              <a:rPr lang="th-TH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endParaRPr lang="en-US" sz="3600" b="1" dirty="0">
              <a:solidFill>
                <a:srgbClr val="00B05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68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1130040" y="1196392"/>
            <a:ext cx="9921588" cy="230355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ข้อมูลไม่แบ่งกลุ่ม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ungroup date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หรือ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1)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ค่าเฉลี่ยเลขคณิตของประชากร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population mean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587" y="3055060"/>
            <a:ext cx="2576020" cy="2146683"/>
          </a:xfrm>
          <a:prstGeom prst="rect">
            <a:avLst/>
          </a:prstGeom>
        </p:spPr>
      </p:pic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2286268" y="5358614"/>
            <a:ext cx="3804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 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คือ ข้อมูลประชากร</a:t>
            </a:r>
            <a:endParaRPr lang="en-US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78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549831" y="1304877"/>
            <a:ext cx="95017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4.1</a:t>
            </a:r>
          </a:p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คะแนนสอบรายวิชาคณิตศาสตร์ของนิสิตกลุ่มหนึ่งมีทั้งหมด 10 คน เป็นดังนี้</a:t>
            </a:r>
          </a:p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85	59	70	35	42	66	91	47	73	55</a:t>
            </a:r>
          </a:p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จงหาค่าเฉลี่ยของนิสิตกลุ่มนี้ 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062" y="3209332"/>
            <a:ext cx="1642820" cy="1369016"/>
          </a:xfrm>
          <a:prstGeom prst="rect">
            <a:avLst/>
          </a:prstGeom>
        </p:spPr>
      </p:pic>
      <p:sp>
        <p:nvSpPr>
          <p:cNvPr id="10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963119" y="3652258"/>
            <a:ext cx="962444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ค่าเฉลี่ยประชากร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 85 + 59 + … + 55 = 623/10 = </a:t>
            </a:r>
            <a:r>
              <a:rPr lang="en-US" sz="36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62.3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endParaRPr lang="th-TH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xmlns="" id="{5A57B11B-C3E6-477B-956C-A2827F3F14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45510" y="4750884"/>
                <a:ext cx="5343010" cy="584775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คะแนนเฉลี่ยของนิสิตกลุ่มนี้คือ  </a:t>
                </a:r>
                <a:r>
                  <a:rPr lang="en-US" sz="3200" b="1" u="sng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62.3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 คะแนน    </a:t>
                </a:r>
                <a:endParaRPr lang="en-US" sz="3200" b="1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xmlns="" id="{5A57B11B-C3E6-477B-956C-A2827F3F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510" y="4750884"/>
                <a:ext cx="5343010" cy="584775"/>
              </a:xfrm>
              <a:prstGeom prst="rect">
                <a:avLst/>
              </a:prstGeom>
              <a:blipFill rotWithShape="0">
                <a:blip r:embed="rId3"/>
                <a:stretch>
                  <a:fillRect t="-12500" r="-7982" b="-3437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30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1130040" y="1196392"/>
            <a:ext cx="9921588" cy="230355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ข้อมูลไม่แบ่งกลุ่ม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ungroup date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หรือ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2)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ค่าเฉลี่ยเลขคณิตตัวอย่าง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Sample mean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300" y="3055059"/>
            <a:ext cx="2832449" cy="2182035"/>
          </a:xfrm>
          <a:prstGeom prst="rect">
            <a:avLst/>
          </a:prstGeom>
        </p:spPr>
      </p:pic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2286268" y="5358614"/>
            <a:ext cx="3804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 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คือ ข้อมูลตัวอย่าง</a:t>
            </a:r>
            <a:endParaRPr lang="en-US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50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549831" y="1304877"/>
            <a:ext cx="95017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4.2</a:t>
            </a:r>
          </a:p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คะแนนสอบรายวิชาคณิตศาสตร์ของนิสิตกลุ่มหนึ่งมีทั้งหมด 10 คน เป็นดังนี้</a:t>
            </a:r>
          </a:p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85	59	70	35	42	66	91	47	73	55</a:t>
            </a:r>
          </a:p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จงหาค่าเฉลี่ยของนิสิตกลุ่มนี้ 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963119" y="3652258"/>
            <a:ext cx="962444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ค่าเฉลี่ยประชากร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 85 + 59 + … + 55 = 623/10 = </a:t>
            </a:r>
            <a:r>
              <a:rPr lang="en-US" sz="36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62.3</a:t>
            </a:r>
            <a:r>
              <a:rPr lang="th-TH" sz="32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endParaRPr lang="th-TH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xmlns="" id="{5A57B11B-C3E6-477B-956C-A2827F3F14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45510" y="4750884"/>
                <a:ext cx="5343010" cy="584775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คะแนนเฉลี่ยของนิสิตกลุ่มนี้คือ  </a:t>
                </a:r>
                <a:r>
                  <a:rPr lang="en-US" sz="3200" b="1" u="sng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62.3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 คะแนน    </a:t>
                </a:r>
                <a:endParaRPr lang="en-US" sz="3200" b="1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xmlns="" id="{5A57B11B-C3E6-477B-956C-A2827F3F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510" y="4750884"/>
                <a:ext cx="5343010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2500" r="-7982" b="-3437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0878" y="3370826"/>
            <a:ext cx="1494342" cy="115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25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1130040" y="1196392"/>
            <a:ext cx="9921588" cy="230355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ข้อมูลแบ่งกลุ่ม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group date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หรือ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1)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ค่าเฉลี่ยเลขคณิตของประชากร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population mean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380374" y="3398223"/>
            <a:ext cx="38045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en-US" sz="4000" b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แทนจุดกึ่งกลางชั้น</a:t>
            </a:r>
          </a:p>
          <a:p>
            <a:pPr algn="thaiDist"/>
            <a:r>
              <a:rPr lang="en-US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</a:t>
            </a:r>
            <a:r>
              <a:rPr lang="en-US" sz="4000" b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แทนความถี่ชั้น</a:t>
            </a:r>
            <a:endParaRPr lang="en-US" sz="40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 </a:t>
            </a:r>
            <a:r>
              <a:rPr lang="th-TH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คือ ข้อมูลประชากร</a:t>
            </a:r>
            <a:endParaRPr lang="en-US" sz="40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0476" y="3299230"/>
            <a:ext cx="2708195" cy="203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50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 ค่าเฉลี่ย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1130040" y="1196392"/>
            <a:ext cx="9921588" cy="230355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ข้อมูลแบ่งกลุ่ม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group date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หรือ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2)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ค่าเฉลี่ยเลขคณิตของตัวอย่าง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Sample mean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380374" y="3398223"/>
            <a:ext cx="38045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en-US" sz="4000" b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แทนจุดกึ่งกลางชั้น</a:t>
            </a:r>
          </a:p>
          <a:p>
            <a:pPr algn="thaiDist"/>
            <a:r>
              <a:rPr lang="en-US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</a:t>
            </a:r>
            <a:r>
              <a:rPr lang="en-US" sz="4000" b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แทนความถี่ชั้น</a:t>
            </a:r>
            <a:endParaRPr lang="en-US" sz="40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 </a:t>
            </a:r>
            <a:r>
              <a:rPr lang="th-TH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คือ ข้อมูลตัวอย่าง</a:t>
            </a:r>
            <a:endParaRPr lang="en-US" sz="40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459" y="3398223"/>
            <a:ext cx="2868750" cy="208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4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F16411177_Bring your presentations to life with 3D_AAS_v3" id="{16D6C460-65F3-4DF8-AE87-56541C30C8AE}" vid="{B7832409-F369-484D-AD9D-1F570206E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7126FF7-C1F4-4C68-B9E0-A1BEBFA97A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6286C1-23B0-486D-BA90-391FEFBD8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774A73-0280-47B7-9E46-5069D2220801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16c05727-aa75-4e4a-9b5f-8a80a1165891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1177</Words>
  <Application>Microsoft Office PowerPoint</Application>
  <PresentationFormat>Widescreen</PresentationFormat>
  <Paragraphs>340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 Math</vt:lpstr>
      <vt:lpstr>Segoe UI</vt:lpstr>
      <vt:lpstr>Segoe UI Light</vt:lpstr>
      <vt:lpstr>SP SUAN DUSIT</vt:lpstr>
      <vt:lpstr>Yu Gothic</vt:lpstr>
      <vt:lpstr>Get Started with 3D</vt:lpstr>
      <vt:lpstr>วิชา โปรแกรมสำเร็จรูปทางสถิติ        (2204-2109)</vt:lpstr>
      <vt:lpstr>4.1 ความหมายของการวัดแนวโน้มเข้าสู่ส่วนกลาง</vt:lpstr>
      <vt:lpstr>4.2  ค่าเฉลี่ย (Mean)</vt:lpstr>
      <vt:lpstr>4.2  ค่าเฉลี่ย (Mean)</vt:lpstr>
      <vt:lpstr>4.2  ค่าเฉลี่ย (Mean)</vt:lpstr>
      <vt:lpstr>4.2  ค่าเฉลี่ย (Mean)</vt:lpstr>
      <vt:lpstr>4.2  ค่าเฉลี่ย (Mean)</vt:lpstr>
      <vt:lpstr>4.2  ค่าเฉลี่ย (Mean)</vt:lpstr>
      <vt:lpstr>4.2  ค่าเฉลี่ย (Mean)</vt:lpstr>
      <vt:lpstr>4.2  ค่าเฉลี่ย (Mean)</vt:lpstr>
      <vt:lpstr>4.2  ค่าเฉลี่ย (Mean)</vt:lpstr>
      <vt:lpstr>4.2  ค่าเฉลี่ย (Mean)</vt:lpstr>
      <vt:lpstr>4.2  ค่าเฉลี่ย (Mean)</vt:lpstr>
      <vt:lpstr>4.2  ค่าเฉลี่ย (Mean)</vt:lpstr>
      <vt:lpstr>4.2  ค่าเฉลี่ย (Mean)</vt:lpstr>
      <vt:lpstr>4.2  ค่าเฉลี่ย (Mean)</vt:lpstr>
      <vt:lpstr>4.2  ค่าเฉลี่ย (Mean)</vt:lpstr>
      <vt:lpstr>4.2  ค่าเฉลี่ย (Mean)</vt:lpstr>
      <vt:lpstr>4.2  ค่าเฉลี่ย (Mean)</vt:lpstr>
      <vt:lpstr>4.3  ค่ามัธยฐาน (Median)</vt:lpstr>
      <vt:lpstr>4.3  ค่ามัธยฐาน (Median)</vt:lpstr>
      <vt:lpstr>4.3  ค่ามัธยฐาน (Median)</vt:lpstr>
      <vt:lpstr>4.3  ค่ามัธยฐาน (Median)</vt:lpstr>
      <vt:lpstr>4.3  ค่ามัธยฐาน (Median)</vt:lpstr>
      <vt:lpstr>4.4  ฐานนิยม (Mode)</vt:lpstr>
      <vt:lpstr>4.4  ฐานนิยม (Mode)</vt:lpstr>
      <vt:lpstr>4.4  ฐานนิยม (Mode)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2019-10-22T02:42:41Z</dcterms:created>
  <dcterms:modified xsi:type="dcterms:W3CDTF">2019-12-03T02:31:12Z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